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70" r:id="rId7"/>
    <p:sldId id="272" r:id="rId8"/>
    <p:sldId id="271" r:id="rId9"/>
    <p:sldId id="265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8" autoAdjust="0"/>
    <p:restoredTop sz="85171" autoAdjust="0"/>
  </p:normalViewPr>
  <p:slideViewPr>
    <p:cSldViewPr snapToGrid="0">
      <p:cViewPr varScale="1">
        <p:scale>
          <a:sx n="73" d="100"/>
          <a:sy n="73" d="100"/>
        </p:scale>
        <p:origin x="90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DC5E3-699B-43E0-BF2E-49B5464C962B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F2810-E02D-4007-AE24-B78F790AE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3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0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5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8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9E27C-E450-E4C8-2777-3C75DBFD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1A977-2F7F-0073-E7BB-ACA3B605E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19616-E9CF-EE44-51D1-1920E1B4B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73EF3-CA2D-918A-A6F4-176987000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F2810-E02D-4007-AE24-B78F790AE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858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5ED8C-06C2-1B97-9074-D477AEAE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8BE1C-F45A-ECF6-12BB-EEBB1514D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AFDC4-7634-9C1A-0C3F-DA46A423B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CE278-3B22-1C7A-D0D2-459A6C877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F2810-E02D-4007-AE24-B78F790AE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51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8F6DC-F9F4-2E62-1EB5-E9C5B3387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75BB4-C867-D25F-68D1-6384594F8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AB485-45BD-F319-EDCF-C90FDEE53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626EF-3E63-4066-BDEE-57DD1769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F2810-E02D-4007-AE24-B78F790AE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541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6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C8046-F21E-E582-6758-4E40B919D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CBB49-C22B-AF32-74B2-3E1F53992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6D70B4-EEDF-3F59-D0D8-D44533050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8023-BC90-3CE5-C70F-CB01D7D04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F2810-E02D-4007-AE24-B78F790AE2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61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4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7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5861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66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3921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4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7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1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3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2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5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1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7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8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0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D3226-F81E-4AD9-939C-8140AA0BDEC3}" type="datetimeFigureOut">
              <a:rPr lang="en-US" smtClean="0"/>
              <a:t>01/21/2025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0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lumMod val="9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6F33-B96E-770C-392C-9AEC3C3E5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069631"/>
            <a:ext cx="8915399" cy="3136686"/>
          </a:xfrm>
        </p:spPr>
        <p:txBody>
          <a:bodyPr>
            <a:noAutofit/>
          </a:bodyPr>
          <a:lstStyle/>
          <a:p>
            <a:r>
              <a:rPr lang="en-US" sz="4800" dirty="0"/>
              <a:t>Analyzing the Stability of Compact Finite Difference Schemes for Use in Binary Black Hole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67075-0400-D8C2-AFB8-D10F5E560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206314"/>
            <a:ext cx="8915399" cy="1608472"/>
          </a:xfrm>
        </p:spPr>
        <p:txBody>
          <a:bodyPr>
            <a:normAutofit/>
          </a:bodyPr>
          <a:lstStyle/>
          <a:p>
            <a:r>
              <a:rPr lang="en-US" b="1" dirty="0"/>
              <a:t>Nathanael Garey</a:t>
            </a:r>
            <a:r>
              <a:rPr lang="en-US" dirty="0"/>
              <a:t>, Eric Hirschmann, David Neilsen, William Black, James Bleazard, Luke Papenfuss, Andrew Carroll</a:t>
            </a:r>
            <a:endParaRPr lang="en-US" baseline="30000" dirty="0"/>
          </a:p>
        </p:txBody>
      </p:sp>
      <p:pic>
        <p:nvPicPr>
          <p:cNvPr id="1026" name="Picture 2" descr="BYU Brigham Young University Logo PNG Vector (EPS) Free Download">
            <a:extLst>
              <a:ext uri="{FF2B5EF4-FFF2-40B4-BE49-F238E27FC236}">
                <a16:creationId xmlns:a16="http://schemas.microsoft.com/office/drawing/2014/main" id="{348F8D7D-6CD7-9AF1-E3E8-D438F7CDD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840" y="5461000"/>
            <a:ext cx="1336040" cy="133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367940-09DF-9502-69ED-7BED7EF92C00}"/>
              </a:ext>
            </a:extLst>
          </p:cNvPr>
          <p:cNvCxnSpPr/>
          <p:nvPr/>
        </p:nvCxnSpPr>
        <p:spPr>
          <a:xfrm>
            <a:off x="2442882" y="4206314"/>
            <a:ext cx="834195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37788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lumMod val="9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DA4B1-C35C-B3ED-D057-8E9D5894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4E61-EB19-679E-F9B0-2F0429F9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DC02A-4178-DBF1-096D-F2BACD67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324753"/>
            <a:ext cx="8915400" cy="2208494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en-US" sz="2000" dirty="0"/>
              <a:t>Thank you to the audience for listening to my presentation!</a:t>
            </a:r>
          </a:p>
          <a:p>
            <a:r>
              <a:rPr lang="en-US" sz="2000" dirty="0"/>
              <a:t>Thank you to Dr. Eric </a:t>
            </a:r>
            <a:r>
              <a:rPr lang="en-US" sz="2000" dirty="0" err="1"/>
              <a:t>Hirschmann</a:t>
            </a:r>
            <a:r>
              <a:rPr lang="en-US" sz="2000" dirty="0"/>
              <a:t>, Dr. David </a:t>
            </a:r>
            <a:r>
              <a:rPr lang="en-US" sz="2000" dirty="0" err="1"/>
              <a:t>Neilsen</a:t>
            </a:r>
            <a:r>
              <a:rPr lang="en-US" sz="2000" dirty="0"/>
              <a:t>, and Dr. William Black for their mentorship and help with research efforts.</a:t>
            </a:r>
          </a:p>
          <a:p>
            <a:r>
              <a:rPr lang="en-US" sz="2000" dirty="0"/>
              <a:t>Thank you to the National Science Foundation (NSF-PHY 2207615) and Brigham Young University for their funding in support of our research efforts.</a:t>
            </a:r>
          </a:p>
        </p:txBody>
      </p:sp>
      <p:pic>
        <p:nvPicPr>
          <p:cNvPr id="5" name="Picture 2" descr="National Science Foundation - Wikipedia">
            <a:extLst>
              <a:ext uri="{FF2B5EF4-FFF2-40B4-BE49-F238E27FC236}">
                <a16:creationId xmlns:a16="http://schemas.microsoft.com/office/drawing/2014/main" id="{BEE66854-57F5-C316-8C5F-50FA1C08B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134" y="5043134"/>
            <a:ext cx="1814866" cy="18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YU Brigham Young University Logo PNG Vector (EPS) Free Download">
            <a:extLst>
              <a:ext uri="{FF2B5EF4-FFF2-40B4-BE49-F238E27FC236}">
                <a16:creationId xmlns:a16="http://schemas.microsoft.com/office/drawing/2014/main" id="{EFE537EA-9FAF-5A1B-EB6D-B8F73268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39" y="139913"/>
            <a:ext cx="1478716" cy="147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8484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lumMod val="9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FCCC-78D9-B953-8269-E4880BAA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Goals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1A42E-F471-B551-5CCF-0AD106278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687" y="1594757"/>
            <a:ext cx="9287638" cy="2302329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en-US" sz="2000" dirty="0"/>
              <a:t>Fast and accurate black hole merger simulations and waveforms are needed with new GW detectors</a:t>
            </a:r>
          </a:p>
          <a:p>
            <a:r>
              <a:rPr lang="en-US" sz="2000" dirty="0"/>
              <a:t>Additional factors (high mass ratio, spin, eccentricity) increase computational costs</a:t>
            </a:r>
          </a:p>
          <a:p>
            <a:r>
              <a:rPr lang="en-US" sz="2000" dirty="0"/>
              <a:t>Many future improvements are still possible and waiting to be discovered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1DAE12-5609-D130-77FE-84BB8ACDF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9" y="4054926"/>
            <a:ext cx="4615543" cy="25962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background with red and orange circles&#10;&#10;Description automatically generated">
            <a:extLst>
              <a:ext uri="{FF2B5EF4-FFF2-40B4-BE49-F238E27FC236}">
                <a16:creationId xmlns:a16="http://schemas.microsoft.com/office/drawing/2014/main" id="{86AAA8D3-8D34-0BA2-8AFA-D473CC449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7" y="4054927"/>
            <a:ext cx="4615543" cy="25962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163340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4A45-DFDB-05A6-ABC6-B097958A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633466" cy="1280890"/>
          </a:xfrm>
        </p:spPr>
        <p:txBody>
          <a:bodyPr>
            <a:normAutofit/>
          </a:bodyPr>
          <a:lstStyle/>
          <a:p>
            <a:r>
              <a:rPr lang="en-US"/>
              <a:t>Dendro-GR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3210-DEE2-B3A3-48E2-A917DADBB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155" y="2040465"/>
            <a:ext cx="4637179" cy="3870755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Performs binary black hole simulations with Wavelet Adaptive Mesh Refinement (WAMR)</a:t>
            </a:r>
          </a:p>
          <a:p>
            <a:r>
              <a:rPr lang="en-US" dirty="0"/>
              <a:t>Less refinement is needed in the grid where information hasn’t yet propagated</a:t>
            </a:r>
          </a:p>
          <a:p>
            <a:r>
              <a:rPr lang="en-US" dirty="0"/>
              <a:t>We are implementing our methods with hope to improve accuracy and communication between processing units</a:t>
            </a:r>
          </a:p>
        </p:txBody>
      </p:sp>
      <p:pic>
        <p:nvPicPr>
          <p:cNvPr id="6" name="Picture 5" descr="A close up of a power outlet&#10;&#10;Description automatically generated">
            <a:extLst>
              <a:ext uri="{FF2B5EF4-FFF2-40B4-BE49-F238E27FC236}">
                <a16:creationId xmlns:a16="http://schemas.microsoft.com/office/drawing/2014/main" id="{D5FA0F0A-9ED9-8A22-39BF-ED2ADDBE2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92" y="2630632"/>
            <a:ext cx="4782968" cy="26904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999823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lumMod val="9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27DA-5DAC-46D8-C144-EF574F5E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Explicit vs. Compact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3B98D-6FAF-3B19-FF64-EE3EF07B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918" y="1453125"/>
            <a:ext cx="9473932" cy="3521032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en-US" sz="2000" dirty="0"/>
              <a:t>Explicit schemes can be derived from the limit definition of the derivative</a:t>
            </a:r>
          </a:p>
          <a:p>
            <a:r>
              <a:rPr lang="en-US" sz="2000" dirty="0"/>
              <a:t>Compact Finite Difference (CFD) schemes can be derived from a Taylor expansion</a:t>
            </a:r>
          </a:p>
          <a:p>
            <a:r>
              <a:rPr lang="en-US" sz="2000" dirty="0"/>
              <a:t>CFD schemes can achieve higher accuracy with less points</a:t>
            </a:r>
          </a:p>
          <a:p>
            <a:r>
              <a:rPr lang="en-US" sz="2000" dirty="0"/>
              <a:t>CFD schemes come with an additional computational cost of matrix inversion, but fast inversion methods exist</a:t>
            </a:r>
          </a:p>
          <a:p>
            <a:r>
              <a:rPr lang="en-US" sz="2000" dirty="0"/>
              <a:t>Our current efforts focus on finding stable and highly accurate CFD schemes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15B6D-3838-AE76-900E-1D662053B10E}"/>
              </a:ext>
            </a:extLst>
          </p:cNvPr>
          <p:cNvSpPr txBox="1"/>
          <p:nvPr/>
        </p:nvSpPr>
        <p:spPr>
          <a:xfrm>
            <a:off x="1892410" y="5118045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Explicit Scheme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4CF63-E098-D6C8-2649-66C3A9444B51}"/>
              </a:ext>
            </a:extLst>
          </p:cNvPr>
          <p:cNvSpPr txBox="1"/>
          <p:nvPr/>
        </p:nvSpPr>
        <p:spPr>
          <a:xfrm>
            <a:off x="7713014" y="5248458"/>
            <a:ext cx="356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Implicit/Compact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7B0F4A-6933-14B7-3835-97CE9942A57A}"/>
                  </a:ext>
                </a:extLst>
              </p:cNvPr>
              <p:cNvSpPr txBox="1"/>
              <p:nvPr/>
            </p:nvSpPr>
            <p:spPr>
              <a:xfrm>
                <a:off x="1309514" y="5716338"/>
                <a:ext cx="3120172" cy="68529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7B0F4A-6933-14B7-3835-97CE9942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14" y="5716338"/>
                <a:ext cx="3120172" cy="6852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CDF6E-7040-003F-FDB9-EBAF15451838}"/>
                  </a:ext>
                </a:extLst>
              </p:cNvPr>
              <p:cNvSpPr txBox="1"/>
              <p:nvPr/>
            </p:nvSpPr>
            <p:spPr>
              <a:xfrm>
                <a:off x="6584152" y="5792457"/>
                <a:ext cx="5361204" cy="76297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CDF6E-7040-003F-FDB9-EBAF15451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152" y="5792457"/>
                <a:ext cx="5361204" cy="7629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92561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lumMod val="9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5F51-B4CF-627D-902D-0DD21D83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610" y="649512"/>
            <a:ext cx="8911687" cy="1280890"/>
          </a:xfrm>
        </p:spPr>
        <p:txBody>
          <a:bodyPr>
            <a:normAutofit/>
          </a:bodyPr>
          <a:lstStyle/>
          <a:p>
            <a:r>
              <a:rPr lang="en-US" sz="3500" dirty="0"/>
              <a:t>Analytic Approach to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26BAD-D946-F53F-5D26-D5F8A831DE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41813" y="2027011"/>
                <a:ext cx="5099958" cy="3845832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can perform a Fourier/von Neumann analysis for different schemes</a:t>
                </a:r>
              </a:p>
              <a:p>
                <a:r>
                  <a:rPr lang="en-US" sz="2000" dirty="0"/>
                  <a:t>For explicit schemes, a dissipative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sinc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</m:oMath>
                </a14:m>
                <a:r>
                  <a:rPr lang="en-US" sz="2000" dirty="0"/>
                  <a:t>) function implies stability</a:t>
                </a:r>
              </a:p>
              <a:p>
                <a:r>
                  <a:rPr lang="en-US" sz="2000" dirty="0"/>
                  <a:t>For a compact scheme, positive definite eigenvalues of the representative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implies stability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26BAD-D946-F53F-5D26-D5F8A831DE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1813" y="2027011"/>
                <a:ext cx="5099958" cy="384583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>
            <a:extLst>
              <a:ext uri="{FF2B5EF4-FFF2-40B4-BE49-F238E27FC236}">
                <a16:creationId xmlns:a16="http://schemas.microsoft.com/office/drawing/2014/main" id="{E30BA582-107F-27DD-646B-7C585A7A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056" y="172949"/>
            <a:ext cx="3044105" cy="288216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B2C5A-FC80-C198-72A1-987CE9EF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056" y="3429000"/>
            <a:ext cx="3044106" cy="28821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5C111-D2D8-7C9E-AC8E-EDD52DBF5BAE}"/>
              </a:ext>
            </a:extLst>
          </p:cNvPr>
          <p:cNvSpPr txBox="1"/>
          <p:nvPr/>
        </p:nvSpPr>
        <p:spPr>
          <a:xfrm>
            <a:off x="8948056" y="6332048"/>
            <a:ext cx="304410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Brady and Livescu (2018)</a:t>
            </a:r>
          </a:p>
        </p:txBody>
      </p:sp>
    </p:spTree>
    <p:extLst>
      <p:ext uri="{BB962C8B-B14F-4D97-AF65-F5344CB8AC3E}">
        <p14:creationId xmlns:p14="http://schemas.microsoft.com/office/powerpoint/2010/main" val="398317176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lumMod val="9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A09B8-6F1D-F605-7121-6CBDFBAB6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C86F-CB4E-3815-93B0-9B265718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958" y="662210"/>
            <a:ext cx="10439277" cy="1280890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Accuracy Improvement of Compact Schemes</a:t>
            </a:r>
          </a:p>
        </p:txBody>
      </p:sp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AE111F6A-7288-4AFD-957C-4E38AC6A9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90" y="1475014"/>
            <a:ext cx="7819019" cy="52126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056852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lumMod val="9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F8DE75-51C5-670F-5AA1-58BB63AE5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D522-DF75-380B-BDD0-71A75167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111" y="624110"/>
            <a:ext cx="9978870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Time Stability of Compact Schemes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F8D7C-BA7B-09C2-AD10-1D14896E3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426" y="1514287"/>
            <a:ext cx="6689148" cy="51010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086325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lumMod val="9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CA0731-E084-A572-1CEF-0FCD2C3D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A9F1-FA0E-60B7-4DEB-5A3622A1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110" y="624110"/>
            <a:ext cx="10299603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Nonlinear Stability of Compact Schemes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3979D-DBA8-5D61-C1B9-BEA9FCD4B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0975" y="1476297"/>
            <a:ext cx="6270049" cy="40437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628CE0-C8D1-506B-FDFD-9CAF6A09A381}"/>
                  </a:ext>
                </a:extLst>
              </p:cNvPr>
              <p:cNvSpPr txBox="1"/>
              <p:nvPr/>
            </p:nvSpPr>
            <p:spPr>
              <a:xfrm>
                <a:off x="3753485" y="5742691"/>
                <a:ext cx="4685030" cy="98239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Kuramoto-Sivashinsky (Flame) Equation: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628CE0-C8D1-506B-FDFD-9CAF6A09A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485" y="5742691"/>
                <a:ext cx="4685030" cy="98239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70835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lumMod val="9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5C12-DFC0-5D68-29DB-EBD6AA04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641C-1A03-4379-D640-6CD228A2F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514779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Continue to find stable CFD schemes for higher orders of accuracy</a:t>
            </a:r>
          </a:p>
          <a:p>
            <a:r>
              <a:rPr lang="en-US" sz="2000" dirty="0"/>
              <a:t>Continue analytic work to show that schemes are stable and discover where instabilities arise</a:t>
            </a:r>
          </a:p>
          <a:p>
            <a:r>
              <a:rPr lang="en-US" sz="2000" dirty="0"/>
              <a:t>Implement boundary interpolation methods to improve accuracy on boundary points</a:t>
            </a:r>
          </a:p>
          <a:p>
            <a:r>
              <a:rPr lang="en-US" sz="2000" dirty="0"/>
              <a:t>Implement methods to reduce eccentricity and save on computational time</a:t>
            </a:r>
          </a:p>
        </p:txBody>
      </p:sp>
    </p:spTree>
    <p:extLst>
      <p:ext uri="{BB962C8B-B14F-4D97-AF65-F5344CB8AC3E}">
        <p14:creationId xmlns:p14="http://schemas.microsoft.com/office/powerpoint/2010/main" val="260263214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1798</TotalTime>
  <Words>416</Words>
  <Application>Microsoft Office PowerPoint</Application>
  <PresentationFormat>Widescreen</PresentationFormat>
  <Paragraphs>48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Cambria Math</vt:lpstr>
      <vt:lpstr>Century Gothic</vt:lpstr>
      <vt:lpstr>Wingdings 3</vt:lpstr>
      <vt:lpstr>Wisp</vt:lpstr>
      <vt:lpstr>Analyzing the Stability of Compact Finite Difference Schemes for Use in Binary Black Hole Simulations</vt:lpstr>
      <vt:lpstr>Goals and Motivation</vt:lpstr>
      <vt:lpstr>Dendro-GR</vt:lpstr>
      <vt:lpstr>Explicit vs. Compact Schemes</vt:lpstr>
      <vt:lpstr>Analytic Approach to Stability</vt:lpstr>
      <vt:lpstr>Accuracy Improvement of Compact Schemes</vt:lpstr>
      <vt:lpstr>Time Stability of Compact Schemes</vt:lpstr>
      <vt:lpstr>Nonlinear Stability of Compact Schemes</vt:lpstr>
      <vt:lpstr>Future Work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Garey</dc:creator>
  <cp:lastModifiedBy>Nate Garey</cp:lastModifiedBy>
  <cp:revision>124</cp:revision>
  <dcterms:created xsi:type="dcterms:W3CDTF">2024-09-26T19:03:59Z</dcterms:created>
  <dcterms:modified xsi:type="dcterms:W3CDTF">2025-01-21T19:01:23Z</dcterms:modified>
</cp:coreProperties>
</file>